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60" r:id="rId19"/>
    <p:sldId id="261" r:id="rId20"/>
    <p:sldId id="262" r:id="rId21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9540" autoAdjust="0"/>
  </p:normalViewPr>
  <p:slideViewPr>
    <p:cSldViewPr snapToGrid="0">
      <p:cViewPr varScale="1">
        <p:scale>
          <a:sx n="88" d="100"/>
          <a:sy n="88" d="100"/>
        </p:scale>
        <p:origin x="5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7E1557-70A2-417E-9286-5A2847C2DCC8}" type="datetimeFigureOut">
              <a:rPr lang="sk-SK" smtClean="0"/>
              <a:t>4. 12. 2024</a:t>
            </a:fld>
            <a:endParaRPr lang="sk-SK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k-SK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D7627C-6614-41DC-AFB0-63374A64A0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246820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None/>
            </a:pPr>
            <a:r>
              <a:rPr lang="en-US" b="1" dirty="0"/>
              <a:t>FE</a:t>
            </a:r>
          </a:p>
          <a:p>
            <a:pPr>
              <a:buFont typeface="Arial" panose="020B0604020202020204" pitchFamily="34" charset="0"/>
              <a:buNone/>
            </a:pPr>
            <a:r>
              <a:rPr lang="sk-SK" b="1" dirty="0"/>
              <a:t>Použitá technológia:</a:t>
            </a:r>
            <a:r>
              <a:rPr lang="sk-SK" dirty="0"/>
              <a:t> </a:t>
            </a:r>
            <a:r>
              <a:rPr lang="sk-SK" b="1" dirty="0" err="1"/>
              <a:t>React</a:t>
            </a:r>
            <a:r>
              <a:rPr lang="sk-SK" dirty="0"/>
              <a:t> (postavený na Vite).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Úloha:</a:t>
            </a:r>
            <a:r>
              <a:rPr lang="sk-SK" dirty="0"/>
              <a:t> Poskytuje interaktívne a moderné používateľské rozhranie.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Port:</a:t>
            </a:r>
            <a:r>
              <a:rPr lang="sk-SK" dirty="0"/>
              <a:t> Beží na porte 5173.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Komunikácia s </a:t>
            </a:r>
            <a:r>
              <a:rPr lang="sk-SK" b="1" dirty="0" err="1"/>
              <a:t>backendom</a:t>
            </a:r>
            <a:r>
              <a:rPr lang="sk-SK" b="1" dirty="0"/>
              <a:t>:</a:t>
            </a:r>
            <a:r>
              <a:rPr lang="sk-SK" dirty="0"/>
              <a:t> Prostredníctvom environmentálnej premennej KETTO_BE, ktorá definuje adresu </a:t>
            </a:r>
            <a:r>
              <a:rPr lang="sk-SK" dirty="0" err="1"/>
              <a:t>Flask</a:t>
            </a:r>
            <a:r>
              <a:rPr lang="sk-SK" dirty="0"/>
              <a:t> </a:t>
            </a:r>
            <a:r>
              <a:rPr lang="sk-SK" dirty="0" err="1"/>
              <a:t>backendu</a:t>
            </a:r>
            <a:r>
              <a:rPr lang="sk-SK" dirty="0"/>
              <a:t>.</a:t>
            </a:r>
          </a:p>
          <a:p>
            <a:r>
              <a:rPr lang="sk-SK" b="1" dirty="0"/>
              <a:t>Poznámka:</a:t>
            </a:r>
            <a:r>
              <a:rPr lang="sk-SK" dirty="0"/>
              <a:t> </a:t>
            </a:r>
            <a:r>
              <a:rPr lang="sk-SK" dirty="0" err="1"/>
              <a:t>React</a:t>
            </a:r>
            <a:r>
              <a:rPr lang="sk-SK" dirty="0"/>
              <a:t> je populárna knižnica pre vytváranie dynamických a rýchlych webových aplikácií, ideálna na moderné vzdelávacie platformy.</a:t>
            </a:r>
            <a:br>
              <a:rPr lang="en-US" dirty="0"/>
            </a:br>
            <a:br>
              <a:rPr lang="en-US" dirty="0"/>
            </a:br>
            <a:r>
              <a:rPr lang="sk-SK" b="1" dirty="0"/>
              <a:t>B</a:t>
            </a:r>
            <a:r>
              <a:rPr lang="en-US" b="1" dirty="0"/>
              <a:t>E</a:t>
            </a:r>
            <a:endParaRPr lang="sk-SK" b="1" dirty="0"/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Použitá technológia:</a:t>
            </a:r>
            <a:r>
              <a:rPr lang="sk-SK" dirty="0"/>
              <a:t> </a:t>
            </a:r>
            <a:r>
              <a:rPr lang="sk-SK" b="1" dirty="0" err="1"/>
              <a:t>Flask</a:t>
            </a:r>
            <a:r>
              <a:rPr lang="sk-SK" dirty="0"/>
              <a:t> - ľahký </a:t>
            </a:r>
            <a:r>
              <a:rPr lang="sk-SK" dirty="0" err="1"/>
              <a:t>Pythonový</a:t>
            </a:r>
            <a:r>
              <a:rPr lang="sk-SK" dirty="0"/>
              <a:t> webový </a:t>
            </a:r>
            <a:r>
              <a:rPr lang="sk-SK" dirty="0" err="1"/>
              <a:t>framework</a:t>
            </a:r>
            <a:r>
              <a:rPr lang="sk-SK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Úloha:</a:t>
            </a:r>
            <a:r>
              <a:rPr lang="sk-SK" dirty="0"/>
              <a:t> Spracovanie API požiadaviek, riadenie autentifikácie a logiky aplikácie.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Port:</a:t>
            </a:r>
            <a:r>
              <a:rPr lang="sk-SK" dirty="0"/>
              <a:t> Beží na porte 5000.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Databázové pripojenie:</a:t>
            </a:r>
            <a:r>
              <a:rPr lang="sk-SK" dirty="0"/>
              <a:t> Komunikácia s </a:t>
            </a:r>
            <a:r>
              <a:rPr lang="sk-SK" dirty="0" err="1"/>
              <a:t>PostgreSQL</a:t>
            </a:r>
            <a:r>
              <a:rPr lang="sk-SK" dirty="0"/>
              <a:t> pomocou URI v KETTO_DB.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Prepojenie:</a:t>
            </a:r>
            <a:r>
              <a:rPr lang="sk-SK" dirty="0"/>
              <a:t> Sprístupňuje všetky dáta potrebné pre </a:t>
            </a:r>
            <a:r>
              <a:rPr lang="sk-SK" dirty="0" err="1"/>
              <a:t>React</a:t>
            </a:r>
            <a:r>
              <a:rPr lang="sk-SK" dirty="0"/>
              <a:t> </a:t>
            </a:r>
            <a:r>
              <a:rPr lang="sk-SK" dirty="0" err="1"/>
              <a:t>frontend</a:t>
            </a:r>
            <a:r>
              <a:rPr lang="sk-SK" dirty="0"/>
              <a:t> cez REST API.</a:t>
            </a:r>
          </a:p>
          <a:p>
            <a:r>
              <a:rPr lang="sk-SK" b="1" dirty="0"/>
              <a:t>Poznámka:</a:t>
            </a:r>
            <a:r>
              <a:rPr lang="sk-SK" dirty="0"/>
              <a:t> </a:t>
            </a:r>
            <a:r>
              <a:rPr lang="sk-SK" dirty="0" err="1"/>
              <a:t>Flask</a:t>
            </a:r>
            <a:r>
              <a:rPr lang="sk-SK" dirty="0"/>
              <a:t> poskytuje flexibilnú a rýchlu implementáciu serverovej logiky, ktorá je škálovateľná a ľahko rozšíriteľná.</a:t>
            </a:r>
          </a:p>
          <a:p>
            <a:endParaRPr lang="sk-SK" dirty="0"/>
          </a:p>
          <a:p>
            <a:r>
              <a:rPr lang="sk-SK" b="1" dirty="0"/>
              <a:t>Databáza</a:t>
            </a:r>
            <a:r>
              <a:rPr lang="en-US" b="1" dirty="0"/>
              <a:t>:</a:t>
            </a:r>
            <a:endParaRPr lang="sk-SK" b="1" dirty="0"/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Použitá technológia:</a:t>
            </a:r>
            <a:r>
              <a:rPr lang="sk-SK" dirty="0"/>
              <a:t> </a:t>
            </a:r>
            <a:r>
              <a:rPr lang="sk-SK" b="1" dirty="0" err="1"/>
              <a:t>PostgreSQL</a:t>
            </a:r>
            <a:r>
              <a:rPr lang="sk-SK" dirty="0"/>
              <a:t> - relačný databázový systém.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Úloha:</a:t>
            </a:r>
            <a:r>
              <a:rPr lang="sk-SK" dirty="0"/>
              <a:t> Ukladá všetky dáta aplikácie (používateľské údaje, slovníky, pokrok používateľov, výsledky kvízov).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Konfigurácia:</a:t>
            </a:r>
            <a:r>
              <a:rPr lang="sk-SK" dirty="0"/>
              <a:t> Nastavené prostredníctvom environmentálnej premennej KETTO_DB.</a:t>
            </a:r>
          </a:p>
          <a:p>
            <a:r>
              <a:rPr lang="sk-SK" b="1" dirty="0"/>
              <a:t>Poznámka:</a:t>
            </a:r>
            <a:r>
              <a:rPr lang="sk-SK" dirty="0"/>
              <a:t> </a:t>
            </a:r>
            <a:r>
              <a:rPr lang="sk-SK" dirty="0" err="1"/>
              <a:t>PostgreSQL</a:t>
            </a:r>
            <a:r>
              <a:rPr lang="sk-SK" dirty="0"/>
              <a:t> je ideálne riešenie pre aplikácie, ktoré vyžadujú spoľahlivé a bezpečné ukladanie dát.</a:t>
            </a:r>
            <a:br>
              <a:rPr lang="en-US" dirty="0"/>
            </a:br>
            <a:br>
              <a:rPr lang="en-US" dirty="0"/>
            </a:br>
            <a:r>
              <a:rPr lang="sk-SK" b="1" dirty="0" err="1"/>
              <a:t>Docker</a:t>
            </a:r>
            <a:r>
              <a:rPr lang="sk-SK" b="1" dirty="0"/>
              <a:t> </a:t>
            </a:r>
            <a:r>
              <a:rPr lang="sk-SK" b="1" dirty="0" err="1"/>
              <a:t>Compose</a:t>
            </a:r>
            <a:r>
              <a:rPr lang="sk-SK" b="1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Použitá technológia:</a:t>
            </a:r>
            <a:r>
              <a:rPr lang="sk-SK" dirty="0"/>
              <a:t> </a:t>
            </a:r>
            <a:r>
              <a:rPr lang="sk-SK" b="1" dirty="0" err="1"/>
              <a:t>Docker</a:t>
            </a:r>
            <a:r>
              <a:rPr lang="sk-SK" b="1" dirty="0"/>
              <a:t> </a:t>
            </a:r>
            <a:r>
              <a:rPr lang="sk-SK" b="1" dirty="0" err="1"/>
              <a:t>Compose</a:t>
            </a:r>
            <a:r>
              <a:rPr lang="sk-SK" dirty="0"/>
              <a:t> na orchestráciu a správu kontajnerov.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Služby:</a:t>
            </a:r>
            <a:endParaRPr lang="sk-SK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k-SK" b="1" dirty="0" err="1"/>
              <a:t>Frontend</a:t>
            </a:r>
            <a:r>
              <a:rPr lang="sk-SK" dirty="0"/>
              <a:t> (</a:t>
            </a:r>
            <a:r>
              <a:rPr lang="sk-SK" dirty="0" err="1"/>
              <a:t>React</a:t>
            </a:r>
            <a:r>
              <a:rPr lang="sk-SK" dirty="0"/>
              <a:t>),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k-SK" b="1" dirty="0" err="1"/>
              <a:t>Backend</a:t>
            </a:r>
            <a:r>
              <a:rPr lang="sk-SK" dirty="0"/>
              <a:t> (</a:t>
            </a:r>
            <a:r>
              <a:rPr lang="sk-SK" dirty="0" err="1"/>
              <a:t>Flask</a:t>
            </a:r>
            <a:r>
              <a:rPr lang="sk-SK" dirty="0"/>
              <a:t>),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k-SK" b="1" dirty="0"/>
              <a:t>Databáza</a:t>
            </a:r>
            <a:r>
              <a:rPr lang="sk-SK" dirty="0"/>
              <a:t> (</a:t>
            </a:r>
            <a:r>
              <a:rPr lang="sk-SK" dirty="0" err="1"/>
              <a:t>PostgreSQL</a:t>
            </a:r>
            <a:r>
              <a:rPr lang="sk-SK" dirty="0"/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/>
              <a:t>Zabezpečenie:</a:t>
            </a:r>
            <a:r>
              <a:rPr lang="sk-SK" dirty="0"/>
              <a:t> </a:t>
            </a:r>
            <a:r>
              <a:rPr lang="sk-SK" dirty="0" err="1"/>
              <a:t>Flask</a:t>
            </a:r>
            <a:r>
              <a:rPr lang="sk-SK" dirty="0"/>
              <a:t> </a:t>
            </a:r>
            <a:r>
              <a:rPr lang="sk-SK" dirty="0" err="1"/>
              <a:t>backend</a:t>
            </a:r>
            <a:r>
              <a:rPr lang="sk-SK" dirty="0"/>
              <a:t> závisí od dostupnosti databázy (nastavenie </a:t>
            </a:r>
            <a:r>
              <a:rPr lang="sk-SK" dirty="0" err="1"/>
              <a:t>depends_on</a:t>
            </a:r>
            <a:r>
              <a:rPr lang="sk-SK" dirty="0"/>
              <a:t> s kontrolou stavu služby).</a:t>
            </a:r>
          </a:p>
          <a:p>
            <a:r>
              <a:rPr lang="sk-SK" b="1" dirty="0"/>
              <a:t>Poznámka:</a:t>
            </a:r>
            <a:r>
              <a:rPr lang="sk-SK" dirty="0"/>
              <a:t> </a:t>
            </a:r>
            <a:r>
              <a:rPr lang="sk-SK" dirty="0" err="1"/>
              <a:t>Docker</a:t>
            </a:r>
            <a:r>
              <a:rPr lang="sk-SK" dirty="0"/>
              <a:t> </a:t>
            </a:r>
            <a:r>
              <a:rPr lang="sk-SK" dirty="0" err="1"/>
              <a:t>Compose</a:t>
            </a:r>
            <a:r>
              <a:rPr lang="sk-SK" dirty="0"/>
              <a:t> umožňuje vývojárom jednoducho spúšťať celú aplikáciu lokálne aj v produkčnom prostredí s minimálnou konfiguráciou.</a:t>
            </a:r>
          </a:p>
          <a:p>
            <a:endParaRPr lang="sk-SK" dirty="0"/>
          </a:p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627C-6614-41DC-AFB0-63374A64A0DD}" type="slidenum">
              <a:rPr lang="sk-SK" smtClean="0"/>
              <a:t>18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622076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b="1" dirty="0"/>
              <a:t>Jednoduchý prístup k učenie jazykov: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Používatelia môžu vyberať slová na učenie na základe kategórií a jazykov.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Filter na vynechanie rodného jazyka z výučby.</a:t>
            </a:r>
          </a:p>
          <a:p>
            <a:r>
              <a:rPr lang="sk-SK" b="1" dirty="0"/>
              <a:t>Flexibilita učenia: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Modulárne lekcie pre učenie sa vo vlastnom tempe.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Možnosť učenia a skúšania kvízov kedykoľvek.</a:t>
            </a:r>
          </a:p>
          <a:p>
            <a:r>
              <a:rPr lang="sk-SK" b="1" dirty="0"/>
              <a:t>Precvičovanie a testovanie: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Kvízy na preverenie naučených slov s okamžitým vyhodnotením.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Detailné zobrazenie správnych a nesprávnych odpovedí pre lepšie pochopenie.</a:t>
            </a:r>
          </a:p>
          <a:p>
            <a:r>
              <a:rPr lang="sk-SK" b="1" dirty="0"/>
              <a:t>Sledovanie pokroku: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Prehľad používateľských úspechov a naučených slov.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História kvízov a ich skóre pre spätnú analýzu.</a:t>
            </a:r>
          </a:p>
          <a:p>
            <a:r>
              <a:rPr lang="sk-SK" b="1" dirty="0"/>
              <a:t>Prispôsobenie preferenciám: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Možnosť aktualizácie rodného jazyka s automatickým odstránením irelevantných výsledkov.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 err="1"/>
              <a:t>Personalizovaný</a:t>
            </a:r>
            <a:r>
              <a:rPr lang="sk-SK" dirty="0"/>
              <a:t> profil pre správu učenia.</a:t>
            </a:r>
          </a:p>
          <a:p>
            <a:r>
              <a:rPr lang="sk-SK" b="1" dirty="0"/>
              <a:t>Spoľahlivý systém správy údajov: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Bezpečné uloženie výsledkov kvízov a pokroku.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Podpora pre rýchlu navigáciu medzi kategóriami a jazykom.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627C-6614-41DC-AFB0-63374A64A0DD}" type="slidenum">
              <a:rPr lang="sk-SK" smtClean="0"/>
              <a:t>19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3631137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b="1" dirty="0"/>
              <a:t>Rozšírenie funkcií učenia: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Pridanie nových jazykov a menej bežných dialektov.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Adaptívne učenie založené na umelej inteligencii.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Interaktívne moduly na simuláciu reálnych situácií (napr. role-</a:t>
            </a:r>
            <a:r>
              <a:rPr lang="sk-SK" dirty="0" err="1"/>
              <a:t>playing</a:t>
            </a:r>
            <a:r>
              <a:rPr lang="sk-SK" dirty="0"/>
              <a:t>).</a:t>
            </a:r>
          </a:p>
          <a:p>
            <a:r>
              <a:rPr lang="sk-SK" b="1" dirty="0" err="1"/>
              <a:t>Gamifikácia</a:t>
            </a:r>
            <a:r>
              <a:rPr lang="sk-SK" b="1" dirty="0"/>
              <a:t> a komunitné prvky: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Denné výzvy, odmeny a rebríčky pre motiváciu.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Možnosť zapojiť sa do jazykových súťaží a komunít.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Funkcia učenia v pároch s inými používateľmi.</a:t>
            </a:r>
          </a:p>
          <a:p>
            <a:r>
              <a:rPr lang="sk-SK" b="1" dirty="0"/>
              <a:t>Integrácia so školami a firmami: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Partnerstvá so vzdelávacími inštitúciami a firmami.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Odborné kurzy pre profesionálov (napr. obchodná angličtina).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Integrácia so vzdelávacími platformami (Google </a:t>
            </a:r>
            <a:r>
              <a:rPr lang="sk-SK" dirty="0" err="1"/>
              <a:t>Classroom</a:t>
            </a:r>
            <a:r>
              <a:rPr lang="sk-SK" dirty="0"/>
              <a:t>, </a:t>
            </a:r>
            <a:r>
              <a:rPr lang="sk-SK" dirty="0" err="1"/>
              <a:t>Moodle</a:t>
            </a:r>
            <a:r>
              <a:rPr lang="sk-SK" dirty="0"/>
              <a:t>).</a:t>
            </a:r>
          </a:p>
          <a:p>
            <a:r>
              <a:rPr lang="sk-SK" b="1" dirty="0"/>
              <a:t>Špecializovaný obsah: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Kurzy na odbornú terminológiu a prípravu na jazykové certifikáty.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Multimediálny obsah (videá, podcasty) na prehlbovanie znalostí.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Kultúrne kontexty a tradičné zvyky v súvislosti s jazykom.</a:t>
            </a:r>
          </a:p>
          <a:p>
            <a:r>
              <a:rPr lang="sk-SK" b="1" dirty="0"/>
              <a:t>Pokročilé technológie: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Virtuálna a rozšírená realita na interaktívne učenie.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Hlasové </a:t>
            </a:r>
            <a:r>
              <a:rPr lang="sk-SK" dirty="0" err="1"/>
              <a:t>asistenty</a:t>
            </a:r>
            <a:r>
              <a:rPr lang="sk-SK" dirty="0"/>
              <a:t> na precvičovanie výslovnosti.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Rozpoznávanie emócií na </a:t>
            </a:r>
            <a:r>
              <a:rPr lang="sk-SK" dirty="0" err="1"/>
              <a:t>personalizované</a:t>
            </a:r>
            <a:r>
              <a:rPr lang="sk-SK" dirty="0"/>
              <a:t> učenie.</a:t>
            </a:r>
          </a:p>
          <a:p>
            <a:r>
              <a:rPr lang="sk-SK" b="1" dirty="0" err="1"/>
              <a:t>Monetizačné</a:t>
            </a:r>
            <a:r>
              <a:rPr lang="sk-SK" b="1" dirty="0"/>
              <a:t> modely:</a:t>
            </a:r>
            <a:endParaRPr lang="sk-SK" dirty="0"/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Flexibilné predplatné pre jednotlivcov a rodiny.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dirty="0"/>
              <a:t>Marketplace na doplnkové kurzy a certifikáty.</a:t>
            </a:r>
          </a:p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627C-6614-41DC-AFB0-63374A64A0DD}" type="slidenum">
              <a:rPr lang="sk-SK" smtClean="0"/>
              <a:t>20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670018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57A23F45-CDAE-8A40-8DE7-92A0BBC119B7}"/>
              </a:ext>
            </a:extLst>
          </p:cNvPr>
          <p:cNvSpPr/>
          <p:nvPr/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12/4/2024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22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E9CB83EF-4143-5A45-9B3A-9E70DD50253B}"/>
              </a:ext>
            </a:extLst>
          </p:cNvPr>
          <p:cNvSpPr/>
          <p:nvPr/>
        </p:nvSpPr>
        <p:spPr>
          <a:xfrm>
            <a:off x="11415183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172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24AF3281-BC22-374D-A461-8B3181F600AA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060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BD33FF1F-6094-0B4A-A3E4-6B0D9283DB44}"/>
              </a:ext>
            </a:extLst>
          </p:cNvPr>
          <p:cNvSpPr/>
          <p:nvPr/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123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291015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24E27617-2112-2342-9FF1-39F2A241CCCC}"/>
              </a:ext>
            </a:extLst>
          </p:cNvPr>
          <p:cNvSpPr/>
          <p:nvPr/>
        </p:nvSpPr>
        <p:spPr>
          <a:xfrm>
            <a:off x="408637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977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1D2311-E9B8-F041-A7B8-D5696903F22A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455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C5F6C588-FC1B-3147-AFA1-CD7D76C5AEAC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704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54FB0990-6F8D-B048-8309-19B0D1A41033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458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47">
            <a:extLst>
              <a:ext uri="{FF2B5EF4-FFF2-40B4-BE49-F238E27FC236}">
                <a16:creationId xmlns:a16="http://schemas.microsoft.com/office/drawing/2014/main" id="{97F434CF-7503-CE4F-8426-C312C6315AD0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DBFB2F-FE34-E349-9484-C275FBE3161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665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FD988250-C554-DE44-B887-57D0B2AA8E37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374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A3DF5D0-8A2C-A049-9132-EE1EF7D014D4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429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12/4/2024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709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System Font Regular"/>
        <a:buChar char="–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8">
            <a:extLst>
              <a:ext uri="{FF2B5EF4-FFF2-40B4-BE49-F238E27FC236}">
                <a16:creationId xmlns:a16="http://schemas.microsoft.com/office/drawing/2014/main" id="{14F048CC-17C9-B246-BF2A-29E51AD1C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3" descr="Čerešňové kvety">
            <a:extLst>
              <a:ext uri="{FF2B5EF4-FFF2-40B4-BE49-F238E27FC236}">
                <a16:creationId xmlns:a16="http://schemas.microsoft.com/office/drawing/2014/main" id="{A8BCDD4B-056B-5279-6AE1-0009572B8C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755" b="897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8" name="Rectangle">
            <a:extLst>
              <a:ext uri="{FF2B5EF4-FFF2-40B4-BE49-F238E27FC236}">
                <a16:creationId xmlns:a16="http://schemas.microsoft.com/office/drawing/2014/main" id="{53C4D10E-16D3-5D49-A995-1FD27619A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0549940" cy="6858000"/>
          </a:xfrm>
          <a:prstGeom prst="rect">
            <a:avLst/>
          </a:prstGeom>
          <a:gradFill flip="none" rotWithShape="1">
            <a:gsLst>
              <a:gs pos="32000">
                <a:schemeClr val="bg1">
                  <a:alpha val="67000"/>
                </a:schemeClr>
              </a:gs>
              <a:gs pos="0">
                <a:schemeClr val="bg1">
                  <a:alpha val="55000"/>
                </a:schemeClr>
              </a:gs>
              <a:gs pos="99000">
                <a:schemeClr val="bg1">
                  <a:alpha val="5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49" name="Cross 12">
            <a:extLst>
              <a:ext uri="{FF2B5EF4-FFF2-40B4-BE49-F238E27FC236}">
                <a16:creationId xmlns:a16="http://schemas.microsoft.com/office/drawing/2014/main" id="{24124FF1-775D-AC4A-81D0-73FC0F54A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250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14">
            <a:extLst>
              <a:ext uri="{FF2B5EF4-FFF2-40B4-BE49-F238E27FC236}">
                <a16:creationId xmlns:a16="http://schemas.microsoft.com/office/drawing/2014/main" id="{C53E2C7F-F4FF-A94D-ACAE-82823EC88F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1ED6F80F-D0F9-BD45-7F43-13568656D2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5" y="1625608"/>
            <a:ext cx="6696951" cy="2722164"/>
          </a:xfrm>
        </p:spPr>
        <p:txBody>
          <a:bodyPr>
            <a:normAutofit/>
          </a:bodyPr>
          <a:lstStyle/>
          <a:p>
            <a:r>
              <a:rPr lang="sk-SK" b="0" i="0" dirty="0" err="1">
                <a:effectLst/>
                <a:latin typeface="Oi"/>
              </a:rPr>
              <a:t>KettőLingo</a:t>
            </a:r>
            <a:endParaRPr lang="sk-SK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3037A087-3433-D9A6-E335-C1FB4B8A4F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5" y="4466845"/>
            <a:ext cx="6696951" cy="882904"/>
          </a:xfrm>
        </p:spPr>
        <p:txBody>
          <a:bodyPr>
            <a:normAutofit/>
          </a:bodyPr>
          <a:lstStyle/>
          <a:p>
            <a:r>
              <a:rPr lang="en-US" dirty="0" err="1"/>
              <a:t>Autori</a:t>
            </a:r>
            <a:r>
              <a:rPr lang="en-US" dirty="0"/>
              <a:t>: </a:t>
            </a:r>
            <a:r>
              <a:rPr lang="en-US" dirty="0" err="1"/>
              <a:t>Bogl</a:t>
            </a:r>
            <a:r>
              <a:rPr lang="sk-SK" dirty="0" err="1"/>
              <a:t>árka</a:t>
            </a:r>
            <a:r>
              <a:rPr lang="sk-SK" dirty="0"/>
              <a:t> Farkas, Miloš </a:t>
            </a:r>
            <a:r>
              <a:rPr lang="sk-SK" dirty="0" err="1"/>
              <a:t>Ilovský</a:t>
            </a:r>
            <a:r>
              <a:rPr lang="sk-SK" dirty="0"/>
              <a:t>, Marek Mikula, Jakub </a:t>
            </a:r>
            <a:r>
              <a:rPr lang="sk-SK" dirty="0" err="1"/>
              <a:t>Chrappa</a:t>
            </a:r>
            <a:r>
              <a:rPr lang="sk-SK" dirty="0"/>
              <a:t> a Dávid Kurek</a:t>
            </a:r>
          </a:p>
        </p:txBody>
      </p:sp>
    </p:spTree>
    <p:extLst>
      <p:ext uri="{BB962C8B-B14F-4D97-AF65-F5344CB8AC3E}">
        <p14:creationId xmlns:p14="http://schemas.microsoft.com/office/powerpoint/2010/main" val="490282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064BF7EE-D015-5D2F-CBD4-750D98FC4E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5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2672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FF129984-2F3A-65AB-A8D0-D8C5C64643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373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B8AF15F2-5EDA-E8E0-33AC-B3E6C4BFAE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5" b="234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5082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E6F926A3-7643-A2CB-7AA1-DCD016D823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5" b="234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214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operačný systém&#10;&#10;Automaticky generovaný popis">
            <a:extLst>
              <a:ext uri="{FF2B5EF4-FFF2-40B4-BE49-F238E27FC236}">
                <a16:creationId xmlns:a16="http://schemas.microsoft.com/office/drawing/2014/main" id="{09CB6E5B-5F38-DFFC-97EB-F6D97C3C76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87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operačný systém&#10;&#10;Automaticky generovaný popis">
            <a:extLst>
              <a:ext uri="{FF2B5EF4-FFF2-40B4-BE49-F238E27FC236}">
                <a16:creationId xmlns:a16="http://schemas.microsoft.com/office/drawing/2014/main" id="{104F5335-4405-831A-1200-B30B903A4D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7020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1CA2C941-5BD2-4F1E-816C-7B517D59F5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2264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9F8AB0E8-18DD-3D4C-BE04-00E788865D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5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2871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5B37110-8F6B-CF57-B6DF-8FB12DEF4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/>
              <a:t>Technológi</a:t>
            </a:r>
            <a:r>
              <a:rPr lang="en-US" dirty="0"/>
              <a:t>e</a:t>
            </a: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F581F3D2-F33C-8F8A-0493-ACF0FCE5B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 err="1"/>
              <a:t>Frontend</a:t>
            </a:r>
            <a:r>
              <a:rPr lang="sk-SK" dirty="0"/>
              <a:t> (</a:t>
            </a:r>
            <a:r>
              <a:rPr lang="en-US" dirty="0"/>
              <a:t>React JS</a:t>
            </a:r>
            <a:r>
              <a:rPr lang="sk-SK" dirty="0"/>
              <a:t>)</a:t>
            </a:r>
            <a:endParaRPr lang="en-US" dirty="0"/>
          </a:p>
          <a:p>
            <a:r>
              <a:rPr lang="sk-SK" dirty="0" err="1"/>
              <a:t>Backend</a:t>
            </a:r>
            <a:r>
              <a:rPr lang="sk-SK" dirty="0"/>
              <a:t> (</a:t>
            </a:r>
            <a:r>
              <a:rPr lang="sk-SK" dirty="0" err="1"/>
              <a:t>Flask</a:t>
            </a:r>
            <a:r>
              <a:rPr lang="sk-SK" dirty="0"/>
              <a:t>)</a:t>
            </a:r>
            <a:endParaRPr lang="en-US" dirty="0"/>
          </a:p>
          <a:p>
            <a:r>
              <a:rPr lang="sk-SK" dirty="0"/>
              <a:t>Databáza (</a:t>
            </a:r>
            <a:r>
              <a:rPr lang="sk-SK" dirty="0" err="1"/>
              <a:t>PostgreSQL</a:t>
            </a:r>
            <a:r>
              <a:rPr lang="sk-SK" dirty="0"/>
              <a:t>)</a:t>
            </a:r>
            <a:endParaRPr lang="en-US" dirty="0"/>
          </a:p>
          <a:p>
            <a:r>
              <a:rPr lang="sk-SK" dirty="0" err="1"/>
              <a:t>Docker</a:t>
            </a:r>
            <a:endParaRPr lang="en-US" dirty="0"/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4663379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571F827-40A3-3F3A-A1EA-4842B7797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Výhody pre používateľov</a:t>
            </a:r>
            <a:br>
              <a:rPr lang="en-US" dirty="0"/>
            </a:b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36C83404-9204-E523-2001-2D03CF677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Jednoduchý prístup k učenie jazykov</a:t>
            </a:r>
            <a:endParaRPr lang="en-US" dirty="0"/>
          </a:p>
          <a:p>
            <a:r>
              <a:rPr lang="sk-SK" dirty="0"/>
              <a:t>Flexibilita učenia</a:t>
            </a:r>
            <a:endParaRPr lang="en-US" dirty="0"/>
          </a:p>
          <a:p>
            <a:r>
              <a:rPr lang="sk-SK" dirty="0"/>
              <a:t>Precvičovanie a testovanie</a:t>
            </a:r>
            <a:endParaRPr lang="en-US" dirty="0"/>
          </a:p>
          <a:p>
            <a:r>
              <a:rPr lang="sk-SK" dirty="0"/>
              <a:t>Sledovanie pokroku</a:t>
            </a:r>
            <a:endParaRPr lang="en-US" dirty="0"/>
          </a:p>
          <a:p>
            <a:r>
              <a:rPr lang="sk-SK" dirty="0"/>
              <a:t>Prispôsobenie preferenciám</a:t>
            </a:r>
            <a:endParaRPr lang="en-US" dirty="0"/>
          </a:p>
          <a:p>
            <a:r>
              <a:rPr lang="sk-SK" dirty="0"/>
              <a:t>Spoľahlivý systém správy údajov</a:t>
            </a:r>
          </a:p>
        </p:txBody>
      </p:sp>
    </p:spTree>
    <p:extLst>
      <p:ext uri="{BB962C8B-B14F-4D97-AF65-F5344CB8AC3E}">
        <p14:creationId xmlns:p14="http://schemas.microsoft.com/office/powerpoint/2010/main" val="72423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91E675B-F045-9BED-6FE8-895FC46FA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Obash</a:t>
            </a: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0A625A74-C780-BB62-C214-08DF949C29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Funkcie aplikácie</a:t>
            </a:r>
            <a:endParaRPr lang="en-US" dirty="0"/>
          </a:p>
          <a:p>
            <a:r>
              <a:rPr lang="sk-SK" dirty="0"/>
              <a:t>UX/UI</a:t>
            </a:r>
            <a:endParaRPr lang="en-US" dirty="0"/>
          </a:p>
          <a:p>
            <a:r>
              <a:rPr lang="sk-SK" dirty="0"/>
              <a:t>Technológia a inovácie</a:t>
            </a:r>
            <a:endParaRPr lang="en-US" dirty="0"/>
          </a:p>
          <a:p>
            <a:r>
              <a:rPr lang="sk-SK" dirty="0"/>
              <a:t>Výhody pre používateľov</a:t>
            </a:r>
            <a:endParaRPr lang="en-US" dirty="0"/>
          </a:p>
          <a:p>
            <a:r>
              <a:rPr lang="sk-SK" dirty="0"/>
              <a:t>Budúcnosť aplikácie</a:t>
            </a:r>
          </a:p>
        </p:txBody>
      </p:sp>
    </p:spTree>
    <p:extLst>
      <p:ext uri="{BB962C8B-B14F-4D97-AF65-F5344CB8AC3E}">
        <p14:creationId xmlns:p14="http://schemas.microsoft.com/office/powerpoint/2010/main" val="15366980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8904E23-93ED-40F9-A6C8-93C79A92E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Budúcnosť aplikácie</a:t>
            </a:r>
            <a:br>
              <a:rPr lang="sk-SK" dirty="0"/>
            </a:b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6E2C82EC-B9C1-798D-8728-5E86D9D0B0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Rozšírenie funkcií učenia</a:t>
            </a:r>
            <a:endParaRPr lang="en-US" dirty="0"/>
          </a:p>
          <a:p>
            <a:r>
              <a:rPr lang="sk-SK" dirty="0" err="1"/>
              <a:t>Gamifikácia</a:t>
            </a:r>
            <a:r>
              <a:rPr lang="sk-SK" dirty="0"/>
              <a:t> a komunitné prvky</a:t>
            </a:r>
            <a:endParaRPr lang="en-US" dirty="0"/>
          </a:p>
          <a:p>
            <a:r>
              <a:rPr lang="it-IT" dirty="0"/>
              <a:t>Integrácia so školami a firmami</a:t>
            </a:r>
            <a:endParaRPr lang="en-US" dirty="0"/>
          </a:p>
          <a:p>
            <a:r>
              <a:rPr lang="sk-SK" dirty="0"/>
              <a:t>Špecializovaný obsah</a:t>
            </a:r>
            <a:endParaRPr lang="en-US" dirty="0"/>
          </a:p>
          <a:p>
            <a:r>
              <a:rPr lang="sk-SK" dirty="0"/>
              <a:t>Pokročilé technológie</a:t>
            </a:r>
            <a:endParaRPr lang="en-US" dirty="0"/>
          </a:p>
          <a:p>
            <a:r>
              <a:rPr lang="sk-SK" dirty="0" err="1"/>
              <a:t>Monetizačné</a:t>
            </a:r>
            <a:r>
              <a:rPr lang="sk-SK" dirty="0"/>
              <a:t> modely</a:t>
            </a:r>
            <a:endParaRPr lang="en-US" dirty="0"/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911652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62B916E-373D-F446-9A6F-3B9ACE967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Funkcie aplikácie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5E8B812A-5F60-1D46-72F8-13C6E9FA49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sk-SK" dirty="0"/>
              <a:t>Registrácia a autentifikácia používateľov</a:t>
            </a:r>
            <a:endParaRPr lang="en-US" dirty="0"/>
          </a:p>
          <a:p>
            <a:r>
              <a:rPr lang="sk-SK" dirty="0"/>
              <a:t>Profil používateľa</a:t>
            </a:r>
            <a:endParaRPr lang="en-US" dirty="0"/>
          </a:p>
          <a:p>
            <a:r>
              <a:rPr lang="sk-SK" dirty="0"/>
              <a:t>Jazyky</a:t>
            </a:r>
            <a:endParaRPr lang="en-US" dirty="0"/>
          </a:p>
          <a:p>
            <a:r>
              <a:rPr lang="sk-SK" dirty="0"/>
              <a:t>Slovná zásoba a učenie</a:t>
            </a:r>
            <a:endParaRPr lang="en-US" dirty="0"/>
          </a:p>
          <a:p>
            <a:r>
              <a:rPr lang="sk-SK" dirty="0"/>
              <a:t>Kvízy</a:t>
            </a:r>
            <a:endParaRPr lang="en-US" dirty="0"/>
          </a:p>
          <a:p>
            <a:r>
              <a:rPr lang="sk-SK" dirty="0"/>
              <a:t>Pokrok používateľa</a:t>
            </a:r>
            <a:endParaRPr lang="en-US" dirty="0"/>
          </a:p>
          <a:p>
            <a:r>
              <a:rPr lang="sk-SK" dirty="0"/>
              <a:t>Správa známych slov</a:t>
            </a:r>
            <a:endParaRPr lang="en-US" dirty="0"/>
          </a:p>
          <a:p>
            <a:r>
              <a:rPr lang="sk-SK" dirty="0"/>
              <a:t>Administratívne funkcie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334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86903E3-B8EC-78F8-27A1-B529319FD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UX/UI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8AC65659-9918-22FF-C51F-AF8B396EB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624314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Obrázok 6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716566F8-E140-0911-68BD-6A727B0AD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70" r="-2" b="12505"/>
          <a:stretch/>
        </p:blipFill>
        <p:spPr>
          <a:xfrm>
            <a:off x="0" y="10"/>
            <a:ext cx="6967758" cy="3428990"/>
          </a:xfrm>
          <a:prstGeom prst="rect">
            <a:avLst/>
          </a:prstGeom>
        </p:spPr>
      </p:pic>
      <p:pic>
        <p:nvPicPr>
          <p:cNvPr id="5" name="Zástupný objekt pre obsah 4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31172F71-C12C-2C6E-AAF5-7B838FD3BF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3" r="-2" b="13000"/>
          <a:stretch/>
        </p:blipFill>
        <p:spPr>
          <a:xfrm>
            <a:off x="5224246" y="3429000"/>
            <a:ext cx="6967757" cy="3429001"/>
          </a:xfrm>
          <a:prstGeom prst="rect">
            <a:avLst/>
          </a:prstGeom>
        </p:spPr>
      </p:pic>
      <p:sp>
        <p:nvSpPr>
          <p:cNvPr id="33" name="Cross 32">
            <a:extLst>
              <a:ext uri="{FF2B5EF4-FFF2-40B4-BE49-F238E27FC236}">
                <a16:creationId xmlns:a16="http://schemas.microsoft.com/office/drawing/2014/main" id="{EAB1217A-7C36-3A41-8536-BC68C4521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0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CA5172B-100A-154D-8648-280629D6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777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F0BA4550-96A6-641D-400B-6E2741F778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5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932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ross 26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9FDF427D-AF10-5B85-0DA3-DC72D1F9C0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803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9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ross 11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Rectangle 15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9CA3868F-3317-67C1-F432-760F0BE5B2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498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D5541-7726-BA46-8BFA-BF6AA8D42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97F434CF-7503-CE4F-8426-C312C631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BFB2F-FE34-E349-9484-C275FBE31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6747103-26DE-C441-9AEF-B6F786FC1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F3509086-A3D4-93B9-D32D-AE04B0F066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5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816196"/>
      </p:ext>
    </p:extLst>
  </p:cSld>
  <p:clrMapOvr>
    <a:masterClrMapping/>
  </p:clrMapOvr>
</p:sld>
</file>

<file path=ppt/theme/theme1.xml><?xml version="1.0" encoding="utf-8"?>
<a:theme xmlns:a="http://schemas.openxmlformats.org/drawingml/2006/main" name="MadridVTI">
  <a:themeElements>
    <a:clrScheme name="AnalogousFromLightSeedRightStep">
      <a:dk1>
        <a:srgbClr val="000000"/>
      </a:dk1>
      <a:lt1>
        <a:srgbClr val="FFFFFF"/>
      </a:lt1>
      <a:dk2>
        <a:srgbClr val="313820"/>
      </a:dk2>
      <a:lt2>
        <a:srgbClr val="E2E8E5"/>
      </a:lt2>
      <a:accent1>
        <a:srgbClr val="C894AD"/>
      </a:accent1>
      <a:accent2>
        <a:srgbClr val="BC7C80"/>
      </a:accent2>
      <a:accent3>
        <a:srgbClr val="C29C87"/>
      </a:accent3>
      <a:accent4>
        <a:srgbClr val="B1A375"/>
      </a:accent4>
      <a:accent5>
        <a:srgbClr val="9FA87C"/>
      </a:accent5>
      <a:accent6>
        <a:srgbClr val="89AC71"/>
      </a:accent6>
      <a:hlink>
        <a:srgbClr val="579074"/>
      </a:hlink>
      <a:folHlink>
        <a:srgbClr val="7F7F7F"/>
      </a:folHlink>
    </a:clrScheme>
    <a:fontScheme name="Madrid">
      <a:majorFont>
        <a:latin typeface="Seaford Display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ppt/theme/theme2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676</Words>
  <Application>Microsoft Office PowerPoint</Application>
  <PresentationFormat>Širokouhlá</PresentationFormat>
  <Paragraphs>106</Paragraphs>
  <Slides>20</Slides>
  <Notes>3</Notes>
  <HiddenSlides>0</HiddenSlides>
  <MMClips>0</MMClips>
  <ScaleCrop>false</ScaleCrop>
  <HeadingPairs>
    <vt:vector size="6" baseType="variant">
      <vt:variant>
        <vt:lpstr>Použité písma</vt:lpstr>
      </vt:variant>
      <vt:variant>
        <vt:i4>7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20</vt:i4>
      </vt:variant>
    </vt:vector>
  </HeadingPairs>
  <TitlesOfParts>
    <vt:vector size="28" baseType="lpstr">
      <vt:lpstr>Aptos</vt:lpstr>
      <vt:lpstr>Arial</vt:lpstr>
      <vt:lpstr>Avenir Next</vt:lpstr>
      <vt:lpstr>Oi</vt:lpstr>
      <vt:lpstr>Seaford Display</vt:lpstr>
      <vt:lpstr>System Font Regular</vt:lpstr>
      <vt:lpstr>Tenorite</vt:lpstr>
      <vt:lpstr>MadridVTI</vt:lpstr>
      <vt:lpstr>KettőLingo</vt:lpstr>
      <vt:lpstr>Obash</vt:lpstr>
      <vt:lpstr>Funkcie aplikácie</vt:lpstr>
      <vt:lpstr>UX/UI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Technológie</vt:lpstr>
      <vt:lpstr>Výhody pre používateľov </vt:lpstr>
      <vt:lpstr>Budúcnosť aplikácie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Dávid Kurek</dc:creator>
  <cp:lastModifiedBy>Dávid Kurek</cp:lastModifiedBy>
  <cp:revision>3</cp:revision>
  <dcterms:created xsi:type="dcterms:W3CDTF">2024-12-04T12:02:52Z</dcterms:created>
  <dcterms:modified xsi:type="dcterms:W3CDTF">2024-12-04T20:21:36Z</dcterms:modified>
</cp:coreProperties>
</file>

<file path=docProps/thumbnail.jpeg>
</file>